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8.xml"/>
  <Override ContentType="application/vnd.openxmlformats-officedocument.presentationml.comments+xml" PartName="/ppt/comments/comment6.xml"/>
  <Override ContentType="application/vnd.openxmlformats-officedocument.presentationml.comments+xml" PartName="/ppt/comments/comment3.xml"/>
  <Override ContentType="application/vnd.openxmlformats-officedocument.presentationml.comments+xml" PartName="/ppt/comments/comment13.xml"/>
  <Override ContentType="application/vnd.openxmlformats-officedocument.presentationml.comments+xml" PartName="/ppt/comments/comment1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12.xml"/>
  <Override ContentType="application/vnd.openxmlformats-officedocument.presentationml.comments+xml" PartName="/ppt/comments/comment1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5" name="JOAO PEDRO MENEGAS ZANKOSKI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3C155FB-DCD5-43A6-9251-4D65ED24538E}">
  <a:tblStyle styleId="{83C155FB-DCD5-43A6-9251-4D65ED2453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6-23T18:41:20.845">
    <p:pos x="113" y="871"/>
    <p:text>Principal causa de morte no Brasil, RCP é Indispensável em situações de parada cardíaca</p:tex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1" dt="2025-06-23T00:26:55.825">
    <p:pos x="396" y="1150"/>
    <p:text>Para converter imagens em dados numéricos foi empregada a MediaPipe Pose e YOLOv8-pose. Selecionaram-se oito pontos – ombros, cotovelos, punhos e quadris por apresentarem maior correlação com o movimento vertical do tórax.
Cada quadro retorna 16 números (x,y).</p:text>
  </p:cm>
</p:cmLst>
</file>

<file path=ppt/comments/comment1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2" dt="2025-06-23T00:55:43.115">
    <p:pos x="396" y="789"/>
    <p:text>“Aplicamos STFT nas séries temporais para extrair a frequência de pico, convertendo para compressões por minuto, e analisamos variabilidade de ritmo.”
Para cada janela calcula-se a STFT (tamanho de janela FFT = 256, overlap = 128), que retorna o pico de magnitude, nos permitindo identificar a frequência dominante de cada janela, depois é calculado a frequência media entre todas as janelas.</p:text>
  </p:cm>
</p:cmLst>
</file>

<file path=ppt/comments/comment1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3" dt="2025-06-23T00:55:43.115">
    <p:pos x="396" y="789"/>
    <p:text>“Aplicamos STFT nas séries temporais para extrair a frequência de pico, convertendo para compressões por minuto, e analisamos variabilidade de ritmo.”
Para cada janela calcula-se a STFT (tamanho de janela FFT = 256, overlap = 128), que retorna o pico de magnitude, nos permitindo identificar a frequência dominante de cada janela, depois é calculado a frequência media entre todas as janelas.</p:text>
  </p:cm>
</p:cmLst>
</file>

<file path=ppt/comments/comment1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4" dt="2025-06-23T00:30:12.220">
    <p:pos x="396" y="725"/>
    <p:text>SMOTE gera vetores sintéticos apenas para a classe minoritária; 
Séries surrogate (AAFT) duplicam o conjunto preservando o módulo da FFT mas aleatorizando a fase.
O fluxo contínuo é fatiado em janelas deslizantes de 128,256 e 512 quadros</p:text>
  </p:cm>
</p:cmLst>
</file>

<file path=ppt/comments/comment1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5" dt="2025-06-23T00:34:16.707">
    <p:pos x="396" y="1150"/>
    <p:text>Usamos uma LSTM, que mantém dependências de longo prazo, configurada via Optuna para ajustar número de camadas, neurônios, taxa de aprendizado, dropout e outros parâmetros críticos.”
Para garantir robustez, aplicamos 10-fold cross-validation (10% para validação)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06-23T18:41:33.952">
    <p:pos x="89" y="1136"/>
    <p:text>métodos apenas em vídeo são menos eficazes por não interagir nem corrigir o aluno em tempo real. Além disso, ferramentas com sensores especiais são caras.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5-06-23T00:03:40.559">
    <p:pos x="396" y="789"/>
    <p:text>A visão computacional permite que algoritmos extraiam informações visuais — como posições do corpo humano em vídeos. No nosso caso, usamos keypoints dos ombros, cotovelos, pulsos e quadris para entender o movimento. MediaPipe e YOLOv8-pose são duas bibliotecas que identificam esses pontos.</p:tex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5-06-23T21:28:32.616">
    <p:pos x="396" y="1025"/>
    <p:text>tipo de janela</p:text>
  </p:cm>
  <p:cm authorId="0" idx="5" dt="2025-06-23T00:07:58.759">
    <p:pos x="396" y="1125"/>
    <p:text>A compressão torácica é um movimento cíclico. Então, analisamos o ritmo com uma técnica clássica de análise de sinais: a STFT (Transformada de Fourier de Curto Prazo).
A STFT divide a série temporal em janelas menores e aplica a transformada de Fourier em cada uma. Isso gera um espectrograma, que mostra como as frequências mudam ao longo do tempo.
A partir disso, conseguimos extrair a frequência dominante das compressões, isso permite comparar diretamente com os valores recomendados pela AHA, entre 100 e 120 CPM.</p:tex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5-06-23T18:11:37.452">
    <p:pos x="396" y="1150"/>
    <p:text>derivada da função de ativação é multiplicada a cada passo de tempo.
Em sequências longas o produto tende a 0 → o gradiente “desaparece”</p:tex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5-06-23T00:05:38.906">
    <p:pos x="396" y="915"/>
    <p:text>Um desafio comum em aprendizado supervisionado é o desbalanceamento de classes, Isso pode fazer com que o modelo se torne tendencioso, prevendo quase sempre a classe majoritária.
Para resolver isso, usamos o algoritmo SMOTE, que cria exemplos sintéticos da classe minoritária. O SMOTE funciona interpolando vetores de amostras reais da classe menos representada. Ele escolhe um ponto e um vizinho próximo e cria um novo ponto entre eles no espaço de atributos.</p:tex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5-06-23T00:06:13.518">
    <p:pos x="396" y="1150"/>
    <p:text>Para reforçar a robustez e aumentar o dataset, aplicamos também uma técnica chamada surrogate time series. Em particular, usamos AAFT (Amplitude Adjusted Fourier Transform). A ideia é preservar a distribuição de frequência da série temporal, mas aleatorizar a fase.
Ou seja, gera-se uma nova sequência com o mesmo “ritmo médio”, mas variações diferentes ao longo do tempo. Isso evita que o modelo memorize padrões visuais específicos de um vídeo e aprende, de fato, o padrão de compressões.</p:tex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25-06-23T00:16:33.228">
    <p:pos x="396" y="1006"/>
    <p:text>Acurácia 
Percentual de previsões corretas no total
-Precisão
Quantas das predições de correto estavam realmente corretas?
-Recall
Quantas execuções corretas eu consegui identificar?’
-F1-Score
Média harmônica que equilibra Precisão e Recall;
-Matriz de confusão
Mostra, lado a lado, verdadeiros positivos (TP), falsos positivos (FP), falsos negativos (FN) e verdadeiros negativos (TN). Ajuda a visualizar onde o modelo erra.
-Validação Cruzada K-Fold
Em vez de um único corte treino-teste, dividimos o conjunto em K partes; em cada rodada usamos 9 como treino e 1 como teste. No nosso trabalho usamos 10 folds — isso gera 10 avaliações independentes
Busca de Hiperparâmetros com 
-Optuna
“Cada LSTM depende de escolhas como número de camadas, ‘hidden size’, dropout, taxa de aprendizado e batch size. Usamos o Optuna, que ao final devolveu a combinação com maior F1-Score médio nos 10 folds.”</p:tex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0" dt="2025-06-23T00:20:02.179">
    <p:pos x="396" y="1150"/>
    <p:text>Aquisição dos Vídeos: Os videos fornecidos vem de um projeto de colaboração PIPE-FAPESP com a empresa Hipocampus,
todas as gravações foram realizadas com câmera em ângulo fixo, selecionado para facilitar a captura de pontos importantes
no corpo a serem analisados posteriormente pelos extratores.</p:text>
  </p:cm>
</p:cmLst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7cf133bed_0_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7cf133bed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6a85b115b3_1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6a85b115b3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37cf133bed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37cf133be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6a85b115b3_1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6a85b115b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a85b115b3_1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a85b115b3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37cf133bed_0_1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37cf133be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6a85b115b3_1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6a85b115b3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37cf133bed_0_1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37cf133bed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6a281bf46a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6a281bf46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6a651e679a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6a651e679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7cf133bed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7cf133be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6a651e679a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6a651e679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6a281bf46a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6a281bf46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6a651e679a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6a651e679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6a651e679a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6a651e67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37f6cba18e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37f6cba18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37f6cba18e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37f6cba18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37cf133bed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37cf133be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6a85b115b3_1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6a85b115b3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37cf133bed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37cf133be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37cf133bed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37cf133be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7cf133bed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37cf133be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6a85b115b3_1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6a85b115b3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37cf133bed_0_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37cf133be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5.xml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6.xml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7.xml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comments" Target="../comments/comment8.xml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comments" Target="../comments/comment9.xml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comments" Target="../comments/comment10.xml"/><Relationship Id="rId4" Type="http://schemas.openxmlformats.org/officeDocument/2006/relationships/image" Target="../media/image12.jpg"/><Relationship Id="rId5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11.xml"/><Relationship Id="rId4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comments" Target="../comments/comment12.xml"/><Relationship Id="rId4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comments" Target="../comments/comment13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comments" Target="../comments/comment14.xml"/><Relationship Id="rId4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20" Type="http://schemas.openxmlformats.org/officeDocument/2006/relationships/hyperlink" Target="https://jornal.usp.br/radio-usp/doencas-cardiovasculares-sao-a-principal-causa-de-mortes-no-brasil-segundo-o-ministerio-da-saude/" TargetMode="External"/><Relationship Id="rId11" Type="http://schemas.openxmlformats.org/officeDocument/2006/relationships/hyperlink" Target="https://uk.mathworks.com/discovery/cross-validation.html" TargetMode="External"/><Relationship Id="rId22" Type="http://schemas.openxmlformats.org/officeDocument/2006/relationships/hyperlink" Target="https://commons.wikimedia.org/wiki/File:Truckee_Meadows_Community_College_(13252657184).jpg" TargetMode="External"/><Relationship Id="rId10" Type="http://schemas.openxmlformats.org/officeDocument/2006/relationships/hyperlink" Target="https://doi.org/10.1186/s13040-018-0188-2" TargetMode="External"/><Relationship Id="rId21" Type="http://schemas.openxmlformats.org/officeDocument/2006/relationships/hyperlink" Target="https://jornal.usp.br/radio-usp/doencas-cardiovasculares-sao-a-principal-causa-de-mortes-no-brasil-segundo-o-ministerio-da-saude/" TargetMode="External"/><Relationship Id="rId13" Type="http://schemas.openxmlformats.org/officeDocument/2006/relationships/hyperlink" Target="https://medium.com/@kalyaniavhale7/understanding-of-optuna-a-machine-learning-hyperparameter-optimization-framework-ed31ebb335b9" TargetMode="External"/><Relationship Id="rId12" Type="http://schemas.openxmlformats.org/officeDocument/2006/relationships/hyperlink" Target="https://uk.mathworks.com/discovery/cross-validation.html" TargetMode="External"/><Relationship Id="rId23" Type="http://schemas.openxmlformats.org/officeDocument/2006/relationships/hyperlink" Target="https://commons.wikimedia.org/wiki/File:Truckee_Meadows_Community_College_(13252657184).jpg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ahajournals.org/doi/10.1161/CIR.0000000000001209" TargetMode="External"/><Relationship Id="rId4" Type="http://schemas.openxmlformats.org/officeDocument/2006/relationships/hyperlink" Target="https://www.ahajournals.org/doi/10.1161/CIR.0000000000001209" TargetMode="External"/><Relationship Id="rId9" Type="http://schemas.openxmlformats.org/officeDocument/2006/relationships/hyperlink" Target="https://doi.org/10.3390/app10207208" TargetMode="External"/><Relationship Id="rId15" Type="http://schemas.openxmlformats.org/officeDocument/2006/relationships/hyperlink" Target="https://juliadynamics.github.io/TimeseriesSurrogates.jl/stable/#" TargetMode="External"/><Relationship Id="rId14" Type="http://schemas.openxmlformats.org/officeDocument/2006/relationships/hyperlink" Target="https://medium.com/@kalyaniavhale7/understanding-of-optuna-a-machine-learning-hyperparameter-optimization-framework-ed31ebb335b9" TargetMode="External"/><Relationship Id="rId17" Type="http://schemas.openxmlformats.org/officeDocument/2006/relationships/hyperlink" Target="https://github.com/Alimustoofaa/YoloV8-Pose-Keypoint-Classification" TargetMode="External"/><Relationship Id="rId16" Type="http://schemas.openxmlformats.org/officeDocument/2006/relationships/hyperlink" Target="https://github.com/Alimustoofaa/YoloV8-Pose-Keypoint-Classification" TargetMode="External"/><Relationship Id="rId5" Type="http://schemas.openxmlformats.org/officeDocument/2006/relationships/hyperlink" Target="https://cpr.heart.org/-/media/cpr-files/courses-and-kits/hands-only-cpr/handsonly-cpr-fact-sheet-ucm_502250.pdf?la=en&amp;hash=3B377AD41A9262042382D3A3D14D1AB5DA1E51A1" TargetMode="External"/><Relationship Id="rId19" Type="http://schemas.openxmlformats.org/officeDocument/2006/relationships/hyperlink" Target="https://ai.google.dev/edge/mediapipe/solutions/vision/pose_landmarker?hl=pt-br" TargetMode="External"/><Relationship Id="rId6" Type="http://schemas.openxmlformats.org/officeDocument/2006/relationships/hyperlink" Target="https://cpr.heart.org/-/media/cpr-files/courses-and-kits/hands-only-cpr/handsonly-cpr-fact-sheet-ucm_502250.pdf?la=en&amp;hash=3B377AD41A9262042382D3A3D14D1AB5DA1E51A1" TargetMode="External"/><Relationship Id="rId18" Type="http://schemas.openxmlformats.org/officeDocument/2006/relationships/hyperlink" Target="https://ai.google.dev/edge/mediapipe/solutions/vision/pose_landmarker?hl=pt-br" TargetMode="External"/><Relationship Id="rId7" Type="http://schemas.openxmlformats.org/officeDocument/2006/relationships/hyperlink" Target="https://emilia-orellana44.medium.com/smote-2acd5dd09948" TargetMode="External"/><Relationship Id="rId8" Type="http://schemas.openxmlformats.org/officeDocument/2006/relationships/hyperlink" Target="https://emilia-orellana44.medium.com/smote-2acd5dd09948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4.png"/><Relationship Id="rId5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2.xml"/><Relationship Id="rId4" Type="http://schemas.openxmlformats.org/officeDocument/2006/relationships/image" Target="../media/image1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3.xml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3248300"/>
            <a:ext cx="77724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US"/>
              <a:t>Visão computacional para </a:t>
            </a:r>
            <a:r>
              <a:rPr b="1" lang="en-US"/>
              <a:t>auxílio</a:t>
            </a:r>
            <a:r>
              <a:rPr b="1" lang="en-US"/>
              <a:t> na avaliação das </a:t>
            </a:r>
            <a:r>
              <a:rPr b="1" lang="en-US"/>
              <a:t>compressões torácicas durante a </a:t>
            </a:r>
            <a:r>
              <a:rPr b="1" lang="en-US"/>
              <a:t>RCP</a:t>
            </a:r>
            <a:endParaRPr b="1" i="0" sz="6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768675" y="5020100"/>
            <a:ext cx="7772400" cy="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João Pedro Menegas Zankoski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Orientador: Prof. Rubens Sautter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163" name="Google Shape;163;p22"/>
          <p:cNvSpPr txBox="1"/>
          <p:nvPr>
            <p:ph idx="1" type="body"/>
          </p:nvPr>
        </p:nvSpPr>
        <p:spPr>
          <a:xfrm>
            <a:off x="628650" y="16908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Classificador (Correto vs. Incorreto)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Aprendizado de </a:t>
            </a:r>
            <a:r>
              <a:rPr lang="en-US"/>
              <a:t>máquina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Rede neural</a:t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Redes Neurais Recorrentes (RNN)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</a:t>
            </a:r>
            <a:r>
              <a:rPr lang="en-US"/>
              <a:t>econhecer padrões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Dados sequenciais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Sofre com a perda de gradiente</a:t>
            </a:r>
            <a:endParaRPr/>
          </a:p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170" name="Google Shape;170;p23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 Long short-term memory (</a:t>
            </a:r>
            <a:r>
              <a:rPr lang="en-US"/>
              <a:t>LSTM</a:t>
            </a:r>
            <a:r>
              <a:rPr lang="en-US"/>
              <a:t>)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Gradiente não se anula tão rápido.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Portas (entrada , esquecimento e saída)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Capacidade de decidir o que lembrar ou esquecer.</a:t>
            </a:r>
            <a:endParaRPr/>
          </a:p>
        </p:txBody>
      </p:sp>
      <p:sp>
        <p:nvSpPr>
          <p:cNvPr id="171" name="Google Shape;171;p23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172" name="Google Shape;172;p23" title="RNN-LST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9713" y="3884675"/>
            <a:ext cx="5324475" cy="2362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173" name="Google Shape;173;p23"/>
          <p:cNvSpPr txBox="1"/>
          <p:nvPr/>
        </p:nvSpPr>
        <p:spPr>
          <a:xfrm>
            <a:off x="1937188" y="6257125"/>
            <a:ext cx="5297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Toharudin, 2021)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628650" y="145267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Aumento de dados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Redes Neurais sofrem com desbalanceamento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Acurácia alta mesmo só classificando como correto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Séries temporais </a:t>
            </a:r>
            <a:r>
              <a:rPr lang="en-US"/>
              <a:t>sintéticas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Synthetic Minority Over-sampling Technique (</a:t>
            </a:r>
            <a:r>
              <a:rPr lang="en-US"/>
              <a:t>SMOTE</a:t>
            </a:r>
            <a:r>
              <a:rPr lang="en-US"/>
              <a:t>)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Não descarta dados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Não clona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Interpolação entre vizinhos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Gera variações intermediárias.</a:t>
            </a:r>
            <a:endParaRPr/>
          </a:p>
        </p:txBody>
      </p:sp>
      <p:sp>
        <p:nvSpPr>
          <p:cNvPr id="180" name="Google Shape;180;p24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7850" y="3982475"/>
            <a:ext cx="3906150" cy="192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4"/>
          <p:cNvSpPr txBox="1"/>
          <p:nvPr/>
        </p:nvSpPr>
        <p:spPr>
          <a:xfrm>
            <a:off x="5690925" y="58480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</a:t>
            </a:r>
            <a:r>
              <a:rPr lang="en-US" sz="1100">
                <a:solidFill>
                  <a:schemeClr val="dk1"/>
                </a:solidFill>
              </a:rPr>
              <a:t>Emilia Orellana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2020)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Aumento de dados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Surrogate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Aplica Transformada de Fourier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Randomiza fases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Preserva amplitude e frequência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Cria novas séries sintéticas</a:t>
            </a:r>
            <a:endParaRPr/>
          </a:p>
        </p:txBody>
      </p:sp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7103175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190" name="Google Shape;190;p25" title="surrogat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0825" y="4459675"/>
            <a:ext cx="5062350" cy="152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5"/>
          <p:cNvSpPr txBox="1"/>
          <p:nvPr/>
        </p:nvSpPr>
        <p:spPr>
          <a:xfrm>
            <a:off x="2040749" y="5874775"/>
            <a:ext cx="5062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(Juliadynamics, 2025)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197" name="Google Shape;197;p26"/>
          <p:cNvSpPr txBox="1"/>
          <p:nvPr>
            <p:ph idx="1" type="body"/>
          </p:nvPr>
        </p:nvSpPr>
        <p:spPr>
          <a:xfrm>
            <a:off x="0" y="1554638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Divisão da base de dados 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Validação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Treinamento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Teste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Validação Cruzada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K-fold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Embaralha a base de dados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Diminui viés do treinamento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Score final </a:t>
            </a:r>
            <a:r>
              <a:rPr lang="en-US"/>
              <a:t>médio</a:t>
            </a:r>
            <a:endParaRPr/>
          </a:p>
        </p:txBody>
      </p:sp>
      <p:sp>
        <p:nvSpPr>
          <p:cNvPr id="198" name="Google Shape;198;p26"/>
          <p:cNvSpPr txBox="1"/>
          <p:nvPr>
            <p:ph idx="12" type="sldNum"/>
          </p:nvPr>
        </p:nvSpPr>
        <p:spPr>
          <a:xfrm>
            <a:off x="7086600" y="64908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199" name="Google Shape;19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3634" y="1554650"/>
            <a:ext cx="4620366" cy="2319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200" name="Google Shape;200;p26"/>
          <p:cNvSpPr txBox="1"/>
          <p:nvPr/>
        </p:nvSpPr>
        <p:spPr>
          <a:xfrm>
            <a:off x="5333800" y="3906163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(Mathworks, 2025)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206" name="Google Shape;206;p27"/>
          <p:cNvSpPr txBox="1"/>
          <p:nvPr>
            <p:ph idx="1" type="body"/>
          </p:nvPr>
        </p:nvSpPr>
        <p:spPr>
          <a:xfrm>
            <a:off x="628650" y="1597725"/>
            <a:ext cx="39192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Métricas de avaliação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Matriz de confusão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Acurácia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Precisão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Recall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F1-Score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7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208" name="Google Shape;20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1700" y="2553700"/>
            <a:ext cx="5705474" cy="220164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209" name="Google Shape;209;p27"/>
          <p:cNvSpPr txBox="1"/>
          <p:nvPr/>
        </p:nvSpPr>
        <p:spPr>
          <a:xfrm>
            <a:off x="3231738" y="4755325"/>
            <a:ext cx="57054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(Bittrich et al., 2019)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8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215" name="Google Shape;215;p28"/>
          <p:cNvSpPr txBox="1"/>
          <p:nvPr>
            <p:ph idx="1" type="body"/>
          </p:nvPr>
        </p:nvSpPr>
        <p:spPr>
          <a:xfrm>
            <a:off x="628650" y="1411250"/>
            <a:ext cx="35508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Hiperparâmetros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Treinamento do modelo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Velocidade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Capacidade de generalização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Optuna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Propõe valores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Treina e avalia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Identifica </a:t>
            </a:r>
            <a:r>
              <a:rPr lang="en-US"/>
              <a:t>parâmetros</a:t>
            </a:r>
            <a:r>
              <a:rPr lang="en-US"/>
              <a:t> mais importantes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Retorna melhores</a:t>
            </a:r>
            <a:endParaRPr/>
          </a:p>
        </p:txBody>
      </p:sp>
      <p:sp>
        <p:nvSpPr>
          <p:cNvPr id="216" name="Google Shape;216;p28"/>
          <p:cNvSpPr txBox="1"/>
          <p:nvPr>
            <p:ph idx="12" type="sldNum"/>
          </p:nvPr>
        </p:nvSpPr>
        <p:spPr>
          <a:xfrm>
            <a:off x="7080675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217" name="Google Shape;217;p28" title="optun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2575" y="2465575"/>
            <a:ext cx="4625500" cy="28280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218" name="Google Shape;218;p28"/>
          <p:cNvSpPr txBox="1"/>
          <p:nvPr/>
        </p:nvSpPr>
        <p:spPr>
          <a:xfrm>
            <a:off x="4343125" y="5293600"/>
            <a:ext cx="49644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Fonte:(</a:t>
            </a:r>
            <a:r>
              <a:rPr lang="en-US" sz="1200">
                <a:solidFill>
                  <a:srgbClr val="232323"/>
                </a:solidFill>
                <a:latin typeface="Calibri"/>
                <a:ea typeface="Calibri"/>
                <a:cs typeface="Calibri"/>
                <a:sym typeface="Calibri"/>
              </a:rPr>
              <a:t>Avhale, 2021)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Metodologia e Resultados</a:t>
            </a:r>
            <a:endParaRPr/>
          </a:p>
        </p:txBody>
      </p:sp>
      <p:sp>
        <p:nvSpPr>
          <p:cNvPr id="224" name="Google Shape;224;p29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Coleta de dados 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Vídeos de RCP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PIPE-FAPESP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Hipocampus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16 vídeos 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12 corretos, 4 incorretos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9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sp>
        <p:nvSpPr>
          <p:cNvPr id="226" name="Google Shape;226;p29"/>
          <p:cNvSpPr txBox="1"/>
          <p:nvPr/>
        </p:nvSpPr>
        <p:spPr>
          <a:xfrm>
            <a:off x="4751550" y="6556350"/>
            <a:ext cx="39885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(Hipocampus, 2024)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7" name="Google Shape;227;p29" title="cortado_frame_face_anonimizad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1601" y="1577025"/>
            <a:ext cx="3988404" cy="5032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0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Metodologia e Resultados</a:t>
            </a:r>
            <a:endParaRPr/>
          </a:p>
        </p:txBody>
      </p:sp>
      <p:sp>
        <p:nvSpPr>
          <p:cNvPr id="233" name="Google Shape;233;p30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MediaPipe e YOLOv8-pose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ombros, quadris, </a:t>
            </a:r>
            <a:r>
              <a:rPr lang="en-US"/>
              <a:t>cotovelos</a:t>
            </a:r>
            <a:r>
              <a:rPr lang="en-US"/>
              <a:t> e pulsos</a:t>
            </a:r>
            <a:endParaRPr/>
          </a:p>
        </p:txBody>
      </p:sp>
      <p:sp>
        <p:nvSpPr>
          <p:cNvPr id="234" name="Google Shape;234;p30"/>
          <p:cNvSpPr txBox="1"/>
          <p:nvPr>
            <p:ph idx="12" type="sldNum"/>
          </p:nvPr>
        </p:nvSpPr>
        <p:spPr>
          <a:xfrm>
            <a:off x="7086600" y="64908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sp>
        <p:nvSpPr>
          <p:cNvPr id="235" name="Google Shape;235;p30"/>
          <p:cNvSpPr txBox="1"/>
          <p:nvPr/>
        </p:nvSpPr>
        <p:spPr>
          <a:xfrm>
            <a:off x="193863" y="64887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(Hipocampus, 2024)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6" name="Google Shape;236;p30" title="debug_pose_drawn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600" y="2865000"/>
            <a:ext cx="3104458" cy="362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pic>
        <p:nvPicPr>
          <p:cNvPr id="237" name="Google Shape;237;p30" title="serietemp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3650" y="2813700"/>
            <a:ext cx="5286407" cy="3726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238" name="Google Shape;238;p30"/>
          <p:cNvSpPr txBox="1"/>
          <p:nvPr/>
        </p:nvSpPr>
        <p:spPr>
          <a:xfrm>
            <a:off x="4886850" y="65400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(Elaboração 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Própria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Metodologia e Resultados</a:t>
            </a:r>
            <a:endParaRPr/>
          </a:p>
        </p:txBody>
      </p:sp>
      <p:sp>
        <p:nvSpPr>
          <p:cNvPr id="244" name="Google Shape;244;p31"/>
          <p:cNvSpPr txBox="1"/>
          <p:nvPr>
            <p:ph idx="1" type="body"/>
          </p:nvPr>
        </p:nvSpPr>
        <p:spPr>
          <a:xfrm>
            <a:off x="628650" y="1253400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Método</a:t>
            </a:r>
            <a:r>
              <a:rPr lang="en-US"/>
              <a:t> de </a:t>
            </a:r>
            <a:r>
              <a:rPr lang="en-US"/>
              <a:t>auxílio</a:t>
            </a:r>
            <a:r>
              <a:rPr lang="en-US"/>
              <a:t> por a</a:t>
            </a:r>
            <a:r>
              <a:rPr lang="en-US"/>
              <a:t>nálise de frequência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STFT</a:t>
            </a:r>
            <a:endParaRPr/>
          </a:p>
        </p:txBody>
      </p:sp>
      <p:sp>
        <p:nvSpPr>
          <p:cNvPr id="245" name="Google Shape;245;p31"/>
          <p:cNvSpPr txBox="1"/>
          <p:nvPr>
            <p:ph idx="12" type="sldNum"/>
          </p:nvPr>
        </p:nvSpPr>
        <p:spPr>
          <a:xfrm>
            <a:off x="7086600" y="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246" name="Google Shape;246;p31" title="Certo01YOL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14544"/>
            <a:ext cx="9144000" cy="464345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628650" y="365125"/>
            <a:ext cx="79542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Esta</a:t>
            </a:r>
            <a:r>
              <a:rPr lang="en-US"/>
              <a:t> apresentação é composta de: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Introdução e </a:t>
            </a:r>
            <a:r>
              <a:rPr lang="en-US"/>
              <a:t>Motivação</a:t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Objetivos</a:t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Referencial Teórico</a:t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Metodologia e Resultados</a:t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Conclusão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Metodologia e Resultados</a:t>
            </a:r>
            <a:endParaRPr/>
          </a:p>
        </p:txBody>
      </p:sp>
      <p:sp>
        <p:nvSpPr>
          <p:cNvPr id="252" name="Google Shape;252;p32"/>
          <p:cNvSpPr txBox="1"/>
          <p:nvPr>
            <p:ph idx="1" type="body"/>
          </p:nvPr>
        </p:nvSpPr>
        <p:spPr>
          <a:xfrm>
            <a:off x="628650" y="1253400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Método de auxílio por análise de frequência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STFT</a:t>
            </a:r>
            <a:endParaRPr/>
          </a:p>
        </p:txBody>
      </p:sp>
      <p:sp>
        <p:nvSpPr>
          <p:cNvPr id="253" name="Google Shape;253;p32"/>
          <p:cNvSpPr txBox="1"/>
          <p:nvPr>
            <p:ph idx="12" type="sldNum"/>
          </p:nvPr>
        </p:nvSpPr>
        <p:spPr>
          <a:xfrm>
            <a:off x="7086600" y="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254" name="Google Shape;254;p32" title="Errado29YOL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14556"/>
            <a:ext cx="9144000" cy="464343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 txBox="1"/>
          <p:nvPr>
            <p:ph type="title"/>
          </p:nvPr>
        </p:nvSpPr>
        <p:spPr>
          <a:xfrm>
            <a:off x="628650" y="2304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Metodologia e Resultados</a:t>
            </a:r>
            <a:endParaRPr/>
          </a:p>
        </p:txBody>
      </p:sp>
      <p:sp>
        <p:nvSpPr>
          <p:cNvPr id="260" name="Google Shape;260;p33"/>
          <p:cNvSpPr txBox="1"/>
          <p:nvPr>
            <p:ph idx="1" type="body"/>
          </p:nvPr>
        </p:nvSpPr>
        <p:spPr>
          <a:xfrm>
            <a:off x="628650" y="1151700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Método</a:t>
            </a:r>
            <a:r>
              <a:rPr lang="en-US"/>
              <a:t> de classificação</a:t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Aumento de dados</a:t>
            </a:r>
            <a:r>
              <a:rPr lang="en-US"/>
              <a:t> e balanceamento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SMOTE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Balanceamento de classes (12 corretos, 12 incorretos)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Surrogate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Criação de séries temporais sintéticas (24, 24)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Janelamento</a:t>
            </a:r>
            <a:endParaRPr/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Divisão em diferentes períodos de tempo</a:t>
            </a:r>
            <a:endParaRPr/>
          </a:p>
        </p:txBody>
      </p:sp>
      <p:sp>
        <p:nvSpPr>
          <p:cNvPr id="261" name="Google Shape;261;p33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graphicFrame>
        <p:nvGraphicFramePr>
          <p:cNvPr id="262" name="Google Shape;262;p33"/>
          <p:cNvGraphicFramePr/>
          <p:nvPr/>
        </p:nvGraphicFramePr>
        <p:xfrm>
          <a:off x="952500" y="4688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{83C155FB-DCD5-43A6-9251-4D65ED24538E}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65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Quadros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128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256</a:t>
                      </a:r>
                      <a:endParaRPr/>
                    </a:p>
                  </a:txBody>
                  <a:tcPr marT="90000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512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65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Tempo (s)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4,26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8,53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17,06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62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Tamanho do conjunto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1100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528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264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62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Compressões</a:t>
                      </a:r>
                      <a:r>
                        <a:rPr lang="en-US"/>
                        <a:t> por janela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7 a 9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14 a 17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28 a 34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Metodologia e Resultados</a:t>
            </a:r>
            <a:endParaRPr/>
          </a:p>
        </p:txBody>
      </p:sp>
      <p:sp>
        <p:nvSpPr>
          <p:cNvPr id="268" name="Google Shape;268;p34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Modelo de </a:t>
            </a:r>
            <a:r>
              <a:rPr lang="en-US"/>
              <a:t>Classificação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Rede LSTM de múltiplas </a:t>
            </a:r>
            <a:r>
              <a:rPr lang="en-US"/>
              <a:t>camadas</a:t>
            </a:r>
            <a:endParaRPr/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10% de fora para validação final</a:t>
            </a:r>
            <a:endParaRPr sz="28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K-Fold CV (k=10)</a:t>
            </a:r>
            <a:endParaRPr/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90% treino 10% teste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/>
              <a:t>Otimização de hiperparâmetros</a:t>
            </a:r>
            <a:endParaRPr sz="28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Optuna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Hiperparâmetros (camadas,hidden size, dropout, </a:t>
            </a:r>
            <a:r>
              <a:rPr lang="en-US"/>
              <a:t>taxa de aprendizado</a:t>
            </a:r>
            <a:r>
              <a:rPr lang="en-US" sz="2400"/>
              <a:t>, </a:t>
            </a:r>
            <a:r>
              <a:rPr lang="en-US"/>
              <a:t>lote</a:t>
            </a:r>
            <a:r>
              <a:rPr lang="en-US" sz="2400"/>
              <a:t>)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250 testes</a:t>
            </a:r>
            <a:endParaRPr/>
          </a:p>
        </p:txBody>
      </p:sp>
      <p:sp>
        <p:nvSpPr>
          <p:cNvPr id="269" name="Google Shape;269;p34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270" name="Google Shape;270;p34" title="Screenshot 2025-06-22 at 20-15-56 VisaoComputacionalParaAuxilioRCP.pdf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6625" y="5013152"/>
            <a:ext cx="4827376" cy="1542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271" name="Google Shape;271;p34"/>
          <p:cNvSpPr txBox="1"/>
          <p:nvPr/>
        </p:nvSpPr>
        <p:spPr>
          <a:xfrm>
            <a:off x="5230300" y="64908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(Elaboração Própria)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Metodologia e Resultados</a:t>
            </a:r>
            <a:endParaRPr/>
          </a:p>
        </p:txBody>
      </p:sp>
      <p:sp>
        <p:nvSpPr>
          <p:cNvPr id="277" name="Google Shape;277;p35"/>
          <p:cNvSpPr txBox="1"/>
          <p:nvPr>
            <p:ph idx="1" type="body"/>
          </p:nvPr>
        </p:nvSpPr>
        <p:spPr>
          <a:xfrm>
            <a:off x="183175" y="1473375"/>
            <a:ext cx="37845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</a:t>
            </a:r>
            <a:r>
              <a:rPr lang="en-US"/>
              <a:t>valiação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Precisão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Recall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F1-Score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Matriz de Confusão</a:t>
            </a:r>
            <a:endParaRPr/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Resultados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YOLO melhor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Sofre mais com menor conjunto de dados</a:t>
            </a:r>
            <a:endParaRPr/>
          </a:p>
        </p:txBody>
      </p:sp>
      <p:sp>
        <p:nvSpPr>
          <p:cNvPr id="278" name="Google Shape;278;p35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279" name="Google Shape;279;p35" title="MatrizesConfusa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2925" y="4166290"/>
            <a:ext cx="4906450" cy="160208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graphicFrame>
        <p:nvGraphicFramePr>
          <p:cNvPr id="280" name="Google Shape;280;p35"/>
          <p:cNvGraphicFramePr/>
          <p:nvPr/>
        </p:nvGraphicFramePr>
        <p:xfrm>
          <a:off x="3728300" y="12868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{83C155FB-DCD5-43A6-9251-4D65ED24538E}</a:tableStyleId>
              </a:tblPr>
              <a:tblGrid>
                <a:gridCol w="1980075"/>
                <a:gridCol w="1135375"/>
                <a:gridCol w="1133975"/>
                <a:gridCol w="1166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Janela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128 (4,26s)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256 (8,53s)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512(17,06s)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Precisão (MediaPipe)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0.92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0.91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0.85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Precisão (YOLO)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980000"/>
                          </a:solidFill>
                        </a:rPr>
                        <a:t>0.95</a:t>
                      </a:r>
                      <a:endParaRPr b="1">
                        <a:solidFill>
                          <a:srgbClr val="9800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0.87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0.74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Recall</a:t>
                      </a:r>
                      <a:r>
                        <a:rPr b="1" lang="en-US">
                          <a:solidFill>
                            <a:schemeClr val="dk1"/>
                          </a:solidFill>
                        </a:rPr>
                        <a:t>(MediaPipe)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0.89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0.87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0.85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Recall</a:t>
                      </a:r>
                      <a:r>
                        <a:rPr b="1" lang="en-US">
                          <a:solidFill>
                            <a:schemeClr val="dk1"/>
                          </a:solidFill>
                        </a:rPr>
                        <a:t>(YOLO)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980000"/>
                          </a:solidFill>
                        </a:rPr>
                        <a:t>0.94</a:t>
                      </a:r>
                      <a:endParaRPr b="1">
                        <a:solidFill>
                          <a:srgbClr val="9800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0.85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0.74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F1-score(MediaPipe)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0.91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0.90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0.85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F1-score(YOLO)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980000"/>
                          </a:solidFill>
                        </a:rPr>
                        <a:t>0.95</a:t>
                      </a:r>
                      <a:endParaRPr b="1">
                        <a:solidFill>
                          <a:srgbClr val="9800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0.85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0.74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281" name="Google Shape;281;p35"/>
          <p:cNvSpPr txBox="1"/>
          <p:nvPr/>
        </p:nvSpPr>
        <p:spPr>
          <a:xfrm>
            <a:off x="4936150" y="57165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(Elaboração Própria)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Conclusões</a:t>
            </a:r>
            <a:endParaRPr/>
          </a:p>
        </p:txBody>
      </p:sp>
      <p:sp>
        <p:nvSpPr>
          <p:cNvPr id="287" name="Google Shape;287;p36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Importância</a:t>
            </a:r>
            <a:r>
              <a:rPr lang="en-US"/>
              <a:t> do RCP</a:t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E</a:t>
            </a:r>
            <a:r>
              <a:rPr lang="en-US"/>
              <a:t>nsino e avaliação de RCP</a:t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Uso de </a:t>
            </a:r>
            <a:r>
              <a:rPr lang="en-US"/>
              <a:t>técnicas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800"/>
              <a:t>Aprendizado de máquina</a:t>
            </a:r>
            <a:endParaRPr sz="2800"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800"/>
              <a:t>Visão Computaciona</a:t>
            </a:r>
            <a:r>
              <a:rPr lang="en-US"/>
              <a:t>l</a:t>
            </a:r>
            <a:endParaRPr/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Comparação de ferramentas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Yolo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MediaPipe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6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"/>
          <p:cNvSpPr txBox="1"/>
          <p:nvPr>
            <p:ph type="title"/>
          </p:nvPr>
        </p:nvSpPr>
        <p:spPr>
          <a:xfrm>
            <a:off x="628650" y="1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Referências</a:t>
            </a:r>
            <a:endParaRPr/>
          </a:p>
        </p:txBody>
      </p:sp>
      <p:sp>
        <p:nvSpPr>
          <p:cNvPr id="294" name="Google Shape;294;p37"/>
          <p:cNvSpPr txBox="1"/>
          <p:nvPr>
            <p:ph idx="1" type="body"/>
          </p:nvPr>
        </p:nvSpPr>
        <p:spPr>
          <a:xfrm>
            <a:off x="628650" y="756125"/>
            <a:ext cx="7886700" cy="59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American Heart Association (2020). </a:t>
            </a:r>
            <a:r>
              <a:rPr i="1" lang="en-US" sz="1100"/>
              <a:t>2020 American Heart Association Guidelines for Cardiopulmonary Resuscitation and Emergency Cardiovascular Care</a:t>
            </a:r>
            <a:r>
              <a:rPr lang="en-US" sz="1100"/>
              <a:t>. Circulation. Disponível em:</a:t>
            </a:r>
            <a:r>
              <a:rPr lang="en-US" sz="1100">
                <a:uFill>
                  <a:noFill/>
                </a:uFill>
                <a:hlinkClick r:id="rId3"/>
              </a:rPr>
              <a:t> </a:t>
            </a:r>
            <a:r>
              <a:rPr lang="en-US" sz="1100" u="sng">
                <a:solidFill>
                  <a:schemeClr val="hlink"/>
                </a:solidFill>
                <a:hlinkClick r:id="rId4"/>
              </a:rPr>
              <a:t>https://www.ahajournals.org/doi/10.1161/CIR.0000000000001209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American Heart Association (2021). </a:t>
            </a:r>
            <a:r>
              <a:rPr i="1" lang="en-US" sz="1100"/>
              <a:t>Hands-Only CPR Fact Sheet</a:t>
            </a:r>
            <a:r>
              <a:rPr lang="en-US" sz="1100"/>
              <a:t>. Disponível em:</a:t>
            </a:r>
            <a:r>
              <a:rPr lang="en-US" sz="1100">
                <a:uFill>
                  <a:noFill/>
                </a:uFill>
                <a:hlinkClick r:id="rId5"/>
              </a:rPr>
              <a:t> </a:t>
            </a:r>
            <a:r>
              <a:rPr lang="en-US" sz="1100" u="sng">
                <a:solidFill>
                  <a:schemeClr val="hlink"/>
                </a:solidFill>
                <a:hlinkClick r:id="rId6"/>
              </a:rPr>
              <a:t>https://cpr.heart.org/-/media/cpr-files/courses-and-kits/hands-only-cpr/handsonly-cpr-fact-sheet-ucm_502250.pdf?la=en&amp;hash=3B377AD41A9262042382D3A3D14D1AB5DA1E51A1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LI, Y. et al. A deep-learning-based cpr action standardization method. Sensors (Basel,Switzerland), v. 24, n. 15, p. 4813, 2024.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Orellana, E. (2020). </a:t>
            </a:r>
            <a:r>
              <a:rPr i="1" lang="en-US" sz="1100"/>
              <a:t>SMOTE</a:t>
            </a:r>
            <a:r>
              <a:rPr lang="en-US" sz="1100"/>
              <a:t>. Medium. Disponível em:</a:t>
            </a:r>
            <a:r>
              <a:rPr lang="en-US" sz="1100">
                <a:uFill>
                  <a:noFill/>
                </a:uFill>
                <a:hlinkClick r:id="rId7"/>
              </a:rPr>
              <a:t> </a:t>
            </a:r>
            <a:r>
              <a:rPr lang="en-US" sz="1100" u="sng">
                <a:solidFill>
                  <a:schemeClr val="hlink"/>
                </a:solidFill>
                <a:hlinkClick r:id="rId8"/>
              </a:rPr>
              <a:t>https://emilia-orellana44.medium.com/smote-2acd5dd09948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100"/>
              <a:t>Jeon, H., Jung, Y., Lee, S., &amp; Jung, Y. (2020). </a:t>
            </a:r>
            <a:r>
              <a:rPr i="1" lang="en-US" sz="1100"/>
              <a:t>Area-Efficient Short-Time Fourier Transform Processor for Time–Frequency Analysis of Non-Stationary Signals.</a:t>
            </a:r>
            <a:r>
              <a:rPr lang="en-US" sz="1100"/>
              <a:t> </a:t>
            </a:r>
            <a:r>
              <a:rPr b="1" lang="en-US" sz="1100"/>
              <a:t>Applied Sciences, 10</a:t>
            </a:r>
            <a:r>
              <a:rPr lang="en-US" sz="1100"/>
              <a:t>, 7208. </a:t>
            </a:r>
            <a:r>
              <a:rPr lang="en-US" sz="1100" u="sng">
                <a:solidFill>
                  <a:schemeClr val="hlink"/>
                </a:solidFill>
                <a:hlinkClick r:id="rId9"/>
              </a:rPr>
              <a:t>https://doi.org/10.3390/app10207208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n-US" sz="1100"/>
              <a:t>Bittrich, S., Kaden, M., Leberecht, C., Kaiser, F., Villmann, T., &amp; Labudde, D. (2019). </a:t>
            </a:r>
            <a:r>
              <a:rPr i="1" lang="en-US" sz="1100"/>
              <a:t>Application of an interpretable classification model on Early Folding Residues during protein folding.</a:t>
            </a:r>
            <a:r>
              <a:rPr lang="en-US" sz="1100"/>
              <a:t> </a:t>
            </a:r>
            <a:r>
              <a:rPr b="1" lang="en-US" sz="1100"/>
              <a:t>BioData Mining, 12</a:t>
            </a:r>
            <a:r>
              <a:rPr lang="en-US" sz="1100"/>
              <a:t>. </a:t>
            </a:r>
            <a:r>
              <a:rPr lang="en-US" sz="1100" u="sng">
                <a:solidFill>
                  <a:schemeClr val="hlink"/>
                </a:solidFill>
                <a:hlinkClick r:id="rId10"/>
              </a:rPr>
              <a:t>https://doi.org/10.1186/s13040-018-0188-2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MathWorks (2024). </a:t>
            </a:r>
            <a:r>
              <a:rPr i="1" lang="en-US" sz="1100"/>
              <a:t>Cross-Validation</a:t>
            </a:r>
            <a:r>
              <a:rPr lang="en-US" sz="1100"/>
              <a:t>. Disponível em:</a:t>
            </a:r>
            <a:r>
              <a:rPr lang="en-US" sz="1100">
                <a:uFill>
                  <a:noFill/>
                </a:uFill>
                <a:hlinkClick r:id="rId11"/>
              </a:rPr>
              <a:t> </a:t>
            </a:r>
            <a:r>
              <a:rPr lang="en-US" sz="1100" u="sng">
                <a:solidFill>
                  <a:schemeClr val="hlink"/>
                </a:solidFill>
                <a:hlinkClick r:id="rId12"/>
              </a:rPr>
              <a:t>https://uk.mathworks.com/discovery/cross-validation.html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Avhale, K. (2021). </a:t>
            </a:r>
            <a:r>
              <a:rPr i="1" lang="en-US" sz="1100"/>
              <a:t>Understanding of Optuna — A Machine Learning Hyperparameter Optimization Framework</a:t>
            </a:r>
            <a:r>
              <a:rPr lang="en-US" sz="1100"/>
              <a:t>. Medium. Disponível em:</a:t>
            </a:r>
            <a:r>
              <a:rPr lang="en-US" sz="1100">
                <a:uFill>
                  <a:noFill/>
                </a:uFill>
                <a:hlinkClick r:id="rId13"/>
              </a:rPr>
              <a:t> </a:t>
            </a:r>
            <a:r>
              <a:rPr lang="en-US" sz="1100" u="sng">
                <a:solidFill>
                  <a:schemeClr val="hlink"/>
                </a:solidFill>
                <a:hlinkClick r:id="rId14"/>
              </a:rPr>
              <a:t>https://medium.com/@kalyaniavhale7/understanding-of-optuna-a-machine-learning-hyperparameter-optimization-framework-ed31ebb335b9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Julia Dynamics. (2025). </a:t>
            </a:r>
            <a:r>
              <a:rPr i="1" lang="en-US" sz="1100"/>
              <a:t>TimeSeriesSurrogates.jl: Documentation</a:t>
            </a:r>
            <a:r>
              <a:rPr lang="en-US" sz="1100"/>
              <a:t>. Disponível em: </a:t>
            </a:r>
            <a:r>
              <a:rPr lang="en-US" sz="1100" u="sng">
                <a:solidFill>
                  <a:schemeClr val="hlink"/>
                </a:solidFill>
                <a:hlinkClick r:id="rId15"/>
              </a:rPr>
              <a:t>https://juliadynamics.github.io/TimeseriesSurrogates.jl/stable/#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ALIMUSTOOFAA. </a:t>
            </a:r>
            <a:r>
              <a:rPr i="1" lang="en-US" sz="1100"/>
              <a:t>YoloV8-Pose-Keypoint-Classification</a:t>
            </a:r>
            <a:r>
              <a:rPr lang="en-US" sz="1100"/>
              <a:t> [repositório GitHub], 2023. Disponível em:</a:t>
            </a:r>
            <a:r>
              <a:rPr lang="en-US" sz="1100">
                <a:uFill>
                  <a:noFill/>
                </a:uFill>
                <a:hlinkClick r:id="rId16"/>
              </a:rPr>
              <a:t> </a:t>
            </a:r>
            <a:r>
              <a:rPr lang="en-US" sz="1100" u="sng">
                <a:solidFill>
                  <a:schemeClr val="hlink"/>
                </a:solidFill>
                <a:hlinkClick r:id="rId17"/>
              </a:rPr>
              <a:t>https://github.com/Alimustoofaa/YoloV8-Pose-Keypoint-Classification</a:t>
            </a:r>
            <a:r>
              <a:rPr lang="en-US" sz="1100"/>
              <a:t>.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GOOGLE AI. </a:t>
            </a:r>
            <a:r>
              <a:rPr i="1" lang="en-US" sz="1100"/>
              <a:t>MediaPipe Solutions – Pose Landmarker</a:t>
            </a:r>
            <a:r>
              <a:rPr lang="en-US" sz="1100"/>
              <a:t> [documentação on-line]. 2024. Disponível em:</a:t>
            </a:r>
            <a:r>
              <a:rPr lang="en-US" sz="1100">
                <a:uFill>
                  <a:noFill/>
                </a:uFill>
                <a:hlinkClick r:id="rId18"/>
              </a:rPr>
              <a:t> </a:t>
            </a:r>
            <a:r>
              <a:rPr lang="en-US" sz="1100" u="sng">
                <a:solidFill>
                  <a:schemeClr val="hlink"/>
                </a:solidFill>
                <a:hlinkClick r:id="rId19"/>
              </a:rPr>
              <a:t>https://ai.google.dev/edge/mediapipe/solutions/vision/pose_landmarker?hl=pt-br</a:t>
            </a:r>
            <a:r>
              <a:rPr lang="en-US" sz="1100"/>
              <a:t>.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Toharudin, Toni &amp; Pontoh, Resa &amp; Caraka, Rezzy &amp; Zahroh, Solichatus &amp; Lee, Youngjo &amp; Chen, Rung-Ching. (2021). Employing Long Short-Term Memory and Facebook Prophet Model in Air Temperature Forecasting. Communication in Statistics- Simulation and Computation. 10.1080/03610918.2020.1854302. 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UNIVERSIDADE DE SÃO PAULO. </a:t>
            </a:r>
            <a:r>
              <a:rPr i="1" lang="en-US" sz="1100"/>
              <a:t>Doenças cardiovasculares são a principal causa de mortes no Brasil, segundo o Ministério da Saúde</a:t>
            </a:r>
            <a:r>
              <a:rPr lang="en-US" sz="1100"/>
              <a:t> [imagem de tela]. Rádio USP, 06 ago. 2024. Disponível em:</a:t>
            </a:r>
            <a:r>
              <a:rPr lang="en-US" sz="1100">
                <a:uFill>
                  <a:noFill/>
                </a:uFill>
                <a:hlinkClick r:id="rId20"/>
              </a:rPr>
              <a:t> </a:t>
            </a:r>
            <a:r>
              <a:rPr lang="en-US" sz="1100" u="sng">
                <a:solidFill>
                  <a:schemeClr val="hlink"/>
                </a:solidFill>
                <a:hlinkClick r:id="rId21"/>
              </a:rPr>
              <a:t>https://jornal.usp.br/radio-usp/doencas-cardiovasculares-sao-a-principal-causa-de-mortes-no-brasil-segundo-o-ministerio-da-saude/</a:t>
            </a:r>
            <a:r>
              <a:rPr lang="en-US" sz="1100"/>
              <a:t>.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alibri"/>
              <a:buChar char="•"/>
            </a:pPr>
            <a:r>
              <a:rPr lang="en-US" sz="1100"/>
              <a:t>TRUCKEE MEADOWS COMMUNITY COLLEGE. </a:t>
            </a:r>
            <a:r>
              <a:rPr i="1" lang="en-US" sz="1100"/>
              <a:t>CPR training on a simulation dummy at TMCC</a:t>
            </a:r>
            <a:r>
              <a:rPr lang="en-US" sz="1100"/>
              <a:t> [fotografia]. 22 fev. 2014. Disponível em:</a:t>
            </a:r>
            <a:r>
              <a:rPr lang="en-US" sz="1100">
                <a:uFill>
                  <a:noFill/>
                </a:uFill>
                <a:hlinkClick r:id="rId22"/>
              </a:rPr>
              <a:t> </a:t>
            </a:r>
            <a:r>
              <a:rPr lang="en-US" sz="1100" u="sng">
                <a:solidFill>
                  <a:schemeClr val="hlink"/>
                </a:solidFill>
                <a:hlinkClick r:id="rId23"/>
              </a:rPr>
              <a:t>https://commons.wikimedia.org/wiki/File:Truckee_Meadows_Community_College_(13252657184).jpg</a:t>
            </a:r>
            <a:endParaRPr sz="1100"/>
          </a:p>
        </p:txBody>
      </p:sp>
      <p:sp>
        <p:nvSpPr>
          <p:cNvPr id="295" name="Google Shape;295;p37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Introdução e Motivação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180250" y="1384275"/>
            <a:ext cx="83352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Doenças </a:t>
            </a:r>
            <a:r>
              <a:rPr lang="en-US"/>
              <a:t>cardiovasculares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Parada cardíaca</a:t>
            </a:r>
            <a:endParaRPr sz="2000"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Importância da Reanimação cardiopulmonar (RCP) 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Execução imediata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7086600" y="6492889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3413" y="3824675"/>
            <a:ext cx="3116550" cy="166356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101" name="Google Shape;101;p15"/>
          <p:cNvSpPr txBox="1"/>
          <p:nvPr/>
        </p:nvSpPr>
        <p:spPr>
          <a:xfrm>
            <a:off x="5331675" y="54324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(American Heart Association, 2022)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" name="Google Shape;102;p15" title="causa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852" y="3911624"/>
            <a:ext cx="4729981" cy="1325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103" name="Google Shape;103;p15"/>
          <p:cNvSpPr txBox="1"/>
          <p:nvPr/>
        </p:nvSpPr>
        <p:spPr>
          <a:xfrm>
            <a:off x="1206825" y="51751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(Universidade de São Paulo, 2024)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Introdução e Motivação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141750" y="1804900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Ensino tradicional de RCP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Treinamento com </a:t>
            </a:r>
            <a:r>
              <a:rPr lang="en-US"/>
              <a:t>manequins</a:t>
            </a:r>
            <a:r>
              <a:rPr lang="en-US"/>
              <a:t> 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Treinamento por vídeo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Dificuldade com feedback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Falta de ferramenta objetiva</a:t>
            </a:r>
            <a:endParaRPr/>
          </a:p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4370838" y="5647850"/>
            <a:ext cx="5292000" cy="1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TRUCKEE MEADOWS COMMUNITY COLLEGE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2014)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16" title="manequimrcp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8250" y="2627500"/>
            <a:ext cx="4226676" cy="3020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Objetivos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Desenvolver uma ferramenta computacional para </a:t>
            </a:r>
            <a:r>
              <a:rPr lang="en-US"/>
              <a:t>auxílio</a:t>
            </a:r>
            <a:r>
              <a:rPr lang="en-US"/>
              <a:t> da avaliação de compressões em RCP a partir de vídeos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Sem uso de equipamento especializado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Classificar execuções em corretas/incorretas</a:t>
            </a:r>
            <a:endParaRPr/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A</a:t>
            </a:r>
            <a:r>
              <a:rPr lang="en-US"/>
              <a:t>nalisar periodicidade das compressões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RCP: recomendações AHA 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100-120 compressões/min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Profundidade 5-6 cm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Posição correta das mãos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38" y="3756638"/>
            <a:ext cx="8572500" cy="1895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128" name="Google Shape;128;p18"/>
          <p:cNvSpPr txBox="1"/>
          <p:nvPr/>
        </p:nvSpPr>
        <p:spPr>
          <a:xfrm>
            <a:off x="285738" y="5652125"/>
            <a:ext cx="857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(AHA Hands-Only CPR Fact Sheet, 2021)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628650" y="1253400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Visão Computacional: MediaPipe, YOLOPose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Captura a partir de </a:t>
            </a:r>
            <a:r>
              <a:rPr lang="en-US"/>
              <a:t>vídeos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Pontos-chave em corpos humanos: ombros, quadris, pulsos, etc.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Coordenada dos vídeos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 txBox="1"/>
          <p:nvPr>
            <p:ph idx="12" type="sldNum"/>
          </p:nvPr>
        </p:nvSpPr>
        <p:spPr>
          <a:xfrm>
            <a:off x="7086600" y="6492901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50" y="3324900"/>
            <a:ext cx="5583150" cy="3325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137" name="Google Shape;137;p19"/>
          <p:cNvSpPr txBox="1"/>
          <p:nvPr/>
        </p:nvSpPr>
        <p:spPr>
          <a:xfrm>
            <a:off x="-150100" y="6567925"/>
            <a:ext cx="6915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(Li et al., 2024)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143" name="Google Shape;143;p20"/>
          <p:cNvSpPr txBox="1"/>
          <p:nvPr>
            <p:ph idx="1" type="body"/>
          </p:nvPr>
        </p:nvSpPr>
        <p:spPr>
          <a:xfrm>
            <a:off x="628650" y="1377425"/>
            <a:ext cx="78867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Comparação MediaPipe vs. YOLO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Pontos-chave (33 vs. 17)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MediaPipe: valores de visibilidade e presença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YOLO: valor único de confiança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Permitem filtrar momentos</a:t>
            </a:r>
            <a:endParaRPr/>
          </a:p>
        </p:txBody>
      </p:sp>
      <p:sp>
        <p:nvSpPr>
          <p:cNvPr id="144" name="Google Shape;144;p20"/>
          <p:cNvSpPr txBox="1"/>
          <p:nvPr>
            <p:ph idx="12" type="sldNum"/>
          </p:nvPr>
        </p:nvSpPr>
        <p:spPr>
          <a:xfrm>
            <a:off x="8640000" y="6472800"/>
            <a:ext cx="504000" cy="3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241888" y="6421025"/>
            <a:ext cx="40713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Fonte: (</a:t>
            </a:r>
            <a:r>
              <a:rPr lang="en-US" sz="1100">
                <a:solidFill>
                  <a:schemeClr val="dk1"/>
                </a:solidFill>
              </a:rPr>
              <a:t>ALIMUSTOOFAA</a:t>
            </a: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, 2023)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0" title="YOL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63" y="3515250"/>
            <a:ext cx="4430776" cy="2957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147" name="Google Shape;147;p20"/>
          <p:cNvSpPr txBox="1"/>
          <p:nvPr/>
        </p:nvSpPr>
        <p:spPr>
          <a:xfrm>
            <a:off x="4853300" y="6472800"/>
            <a:ext cx="40713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Fonte: (GOOGLE AI,2024)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8" name="Google Shape;148;p20" title="pose_landmarks_inde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1487" y="3077950"/>
            <a:ext cx="2954926" cy="34985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Referencial Teórico</a:t>
            </a:r>
            <a:endParaRPr/>
          </a:p>
        </p:txBody>
      </p:sp>
      <p:sp>
        <p:nvSpPr>
          <p:cNvPr id="154" name="Google Shape;154;p21"/>
          <p:cNvSpPr txBox="1"/>
          <p:nvPr>
            <p:ph idx="1" type="body"/>
          </p:nvPr>
        </p:nvSpPr>
        <p:spPr>
          <a:xfrm>
            <a:off x="628650" y="1628675"/>
            <a:ext cx="42036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Série temporal dos movimentos</a:t>
            </a:r>
            <a:endParaRPr sz="32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Processamento de Sinais</a:t>
            </a:r>
            <a:endParaRPr/>
          </a:p>
          <a:p>
            <a:pPr indent="-355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STFT</a:t>
            </a:r>
            <a:r>
              <a:rPr lang="en-US"/>
              <a:t> (Transformada de Fourier de Tempo Curto)</a:t>
            </a:r>
            <a:endParaRPr/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Captura da frequência ao longo do tempo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Espectrograma</a:t>
            </a:r>
            <a:endParaRPr/>
          </a:p>
        </p:txBody>
      </p:sp>
      <p:sp>
        <p:nvSpPr>
          <p:cNvPr id="155" name="Google Shape;155;p21"/>
          <p:cNvSpPr txBox="1"/>
          <p:nvPr>
            <p:ph idx="12" type="sldNum"/>
          </p:nvPr>
        </p:nvSpPr>
        <p:spPr>
          <a:xfrm>
            <a:off x="7086600" y="6495300"/>
            <a:ext cx="2057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>
                <a:solidFill>
                  <a:schemeClr val="dk1"/>
                </a:solidFill>
              </a:rPr>
              <a:t>‹#›</a:t>
            </a:fld>
            <a:endParaRPr sz="1400">
              <a:solidFill>
                <a:schemeClr val="dk1"/>
              </a:solidFill>
            </a:endParaRPr>
          </a:p>
        </p:txBody>
      </p:sp>
      <p:pic>
        <p:nvPicPr>
          <p:cNvPr id="156" name="Google Shape;15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7525" y="1301850"/>
            <a:ext cx="4203524" cy="52550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19050">
              <a:srgbClr val="000000"/>
            </a:outerShdw>
          </a:effectLst>
        </p:spPr>
      </p:pic>
      <p:sp>
        <p:nvSpPr>
          <p:cNvPr id="157" name="Google Shape;157;p21"/>
          <p:cNvSpPr txBox="1"/>
          <p:nvPr/>
        </p:nvSpPr>
        <p:spPr>
          <a:xfrm>
            <a:off x="5366550" y="64521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Fonte: (</a:t>
            </a:r>
            <a:r>
              <a:rPr lang="en-US" sz="1100">
                <a:solidFill>
                  <a:schemeClr val="dk1"/>
                </a:solidFill>
              </a:rPr>
              <a:t>Jeon et al.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2020)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